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Arial Black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im0WdOtBkVCsPI4z+sKwCvoaL+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rialBlack-regular.fntdata"/><Relationship Id="rId25" Type="http://schemas.openxmlformats.org/officeDocument/2006/relationships/slide" Target="slides/slide21.xml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Within reliability mask</a:t>
            </a:r>
            <a:endParaRPr/>
          </a:p>
        </p:txBody>
      </p:sp>
      <p:sp>
        <p:nvSpPr>
          <p:cNvPr id="269" name="Google Shape;269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Within reliability mask</a:t>
            </a:r>
            <a:endParaRPr/>
          </a:p>
        </p:txBody>
      </p:sp>
      <p:sp>
        <p:nvSpPr>
          <p:cNvPr id="279" name="Google Shape;279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30.jpg"/><Relationship Id="rId6" Type="http://schemas.openxmlformats.org/officeDocument/2006/relationships/image" Target="../media/image2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Relationship Id="rId4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146312" y="2534600"/>
            <a:ext cx="1036767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RSA: Tonghe’s project</a:t>
            </a:r>
            <a:br>
              <a:rPr b="1" lang="en-US"/>
            </a:br>
            <a:br>
              <a:rPr b="1" lang="en-US"/>
            </a:br>
            <a:r>
              <a:rPr b="1" lang="en-US" sz="4000"/>
              <a:t>Day 5</a:t>
            </a:r>
            <a:endParaRPr/>
          </a:p>
        </p:txBody>
      </p:sp>
      <p:cxnSp>
        <p:nvCxnSpPr>
          <p:cNvPr id="89" name="Google Shape;89;p1"/>
          <p:cNvCxnSpPr/>
          <p:nvPr/>
        </p:nvCxnSpPr>
        <p:spPr>
          <a:xfrm>
            <a:off x="1895475" y="3961984"/>
            <a:ext cx="8401050" cy="0"/>
          </a:xfrm>
          <a:prstGeom prst="straightConnector1">
            <a:avLst/>
          </a:prstGeom>
          <a:noFill/>
          <a:ln cap="flat" cmpd="sng" w="28575">
            <a:solidFill>
              <a:srgbClr val="BF002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323" y="243003"/>
            <a:ext cx="15144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82612" y="167360"/>
            <a:ext cx="1509065" cy="10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8726557" y="5536096"/>
            <a:ext cx="15565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Tonghe &amp; Zuza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cap="flat" cmpd="sng" w="12700">
            <a:solidFill>
              <a:srgbClr val="BF002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3087" y="1233995"/>
            <a:ext cx="7974392" cy="577706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0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RDM and MDS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3" name="Google Shape;203;p10"/>
          <p:cNvSpPr txBox="1"/>
          <p:nvPr/>
        </p:nvSpPr>
        <p:spPr>
          <a:xfrm>
            <a:off x="686642" y="2368921"/>
            <a:ext cx="86914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LOTC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838200" y="4985428"/>
            <a:ext cx="4667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0240" y="1522300"/>
            <a:ext cx="9145276" cy="485842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Whole-brain searchlight Results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1" name="Google Shape;211;p11"/>
          <p:cNvSpPr txBox="1"/>
          <p:nvPr/>
        </p:nvSpPr>
        <p:spPr>
          <a:xfrm>
            <a:off x="467607" y="2571422"/>
            <a:ext cx="12378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GLM-No.1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1"/>
          <p:cNvSpPr txBox="1"/>
          <p:nvPr/>
        </p:nvSpPr>
        <p:spPr>
          <a:xfrm>
            <a:off x="467607" y="4935394"/>
            <a:ext cx="12378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GLM-No.2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467607" y="4262191"/>
            <a:ext cx="10963922" cy="259227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1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cap="flat" cmpd="sng" w="12700">
            <a:solidFill>
              <a:srgbClr val="BF002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1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Whole-brain searchlight Results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21" name="Google Shape;2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340895"/>
            <a:ext cx="10607580" cy="472255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2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cap="flat" cmpd="sng" w="12700">
            <a:solidFill>
              <a:srgbClr val="BF002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 txBox="1"/>
          <p:nvPr/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RSA: behavioral model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29" name="Google Shape;22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06120"/>
            <a:ext cx="12192000" cy="304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3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cap="flat" cmpd="sng" w="12700">
            <a:solidFill>
              <a:srgbClr val="BF002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3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4"/>
          <p:cNvPicPr preferRelativeResize="0"/>
          <p:nvPr/>
        </p:nvPicPr>
        <p:blipFill rotWithShape="1">
          <a:blip r:embed="rId3">
            <a:alphaModFix/>
          </a:blip>
          <a:srcRect b="40954" l="25508" r="24576" t="-1"/>
          <a:stretch/>
        </p:blipFill>
        <p:spPr>
          <a:xfrm>
            <a:off x="6663837" y="1208887"/>
            <a:ext cx="4140151" cy="308790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4"/>
          <p:cNvSpPr txBox="1"/>
          <p:nvPr/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RSA: behavioral model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A picture containing square&#10;&#10;Description automatically generated" id="238" name="Google Shape;238;p14"/>
          <p:cNvPicPr preferRelativeResize="0"/>
          <p:nvPr/>
        </p:nvPicPr>
        <p:blipFill rotWithShape="1">
          <a:blip r:embed="rId4">
            <a:alphaModFix/>
          </a:blip>
          <a:srcRect b="0" l="0" r="16437" t="0"/>
          <a:stretch/>
        </p:blipFill>
        <p:spPr>
          <a:xfrm>
            <a:off x="1732307" y="1673944"/>
            <a:ext cx="4046301" cy="262284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4"/>
          <p:cNvSpPr txBox="1"/>
          <p:nvPr/>
        </p:nvSpPr>
        <p:spPr>
          <a:xfrm>
            <a:off x="1624905" y="1208887"/>
            <a:ext cx="426110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Behavioral RDM across participants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14"/>
          <p:cNvPicPr preferRelativeResize="0"/>
          <p:nvPr/>
        </p:nvPicPr>
        <p:blipFill rotWithShape="1">
          <a:blip r:embed="rId3">
            <a:alphaModFix/>
          </a:blip>
          <a:srcRect b="0" l="0" r="67175" t="60286"/>
          <a:stretch/>
        </p:blipFill>
        <p:spPr>
          <a:xfrm>
            <a:off x="1092812" y="4778997"/>
            <a:ext cx="2722595" cy="207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4"/>
          <p:cNvPicPr preferRelativeResize="0"/>
          <p:nvPr/>
        </p:nvPicPr>
        <p:blipFill rotWithShape="1">
          <a:blip r:embed="rId3">
            <a:alphaModFix/>
          </a:blip>
          <a:srcRect b="0" l="32823" r="34351" t="59046"/>
          <a:stretch/>
        </p:blipFill>
        <p:spPr>
          <a:xfrm>
            <a:off x="4612264" y="4714051"/>
            <a:ext cx="2722595" cy="214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4"/>
          <p:cNvPicPr preferRelativeResize="0"/>
          <p:nvPr/>
        </p:nvPicPr>
        <p:blipFill rotWithShape="1">
          <a:blip r:embed="rId3">
            <a:alphaModFix/>
          </a:blip>
          <a:srcRect b="0" l="67175" r="0" t="59046"/>
          <a:stretch/>
        </p:blipFill>
        <p:spPr>
          <a:xfrm>
            <a:off x="8519185" y="4714051"/>
            <a:ext cx="2722596" cy="214179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4"/>
          <p:cNvSpPr txBox="1"/>
          <p:nvPr/>
        </p:nvSpPr>
        <p:spPr>
          <a:xfrm>
            <a:off x="912662" y="4376692"/>
            <a:ext cx="30828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Removing subordinate RDM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4"/>
          <p:cNvSpPr txBox="1"/>
          <p:nvPr/>
        </p:nvSpPr>
        <p:spPr>
          <a:xfrm>
            <a:off x="4765538" y="4376692"/>
            <a:ext cx="24160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Removing basic RDM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4"/>
          <p:cNvSpPr txBox="1"/>
          <p:nvPr/>
        </p:nvSpPr>
        <p:spPr>
          <a:xfrm>
            <a:off x="8236443" y="4376692"/>
            <a:ext cx="32880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Removing superordinate RDM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4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cap="flat" cmpd="sng" w="12700">
            <a:solidFill>
              <a:srgbClr val="BF002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4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"/>
          <p:cNvSpPr txBox="1"/>
          <p:nvPr/>
        </p:nvSpPr>
        <p:spPr>
          <a:xfrm>
            <a:off x="4467863" y="329184"/>
            <a:ext cx="6894576" cy="1783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Conclusion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53" name="Google Shape;25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62355" y="493923"/>
            <a:ext cx="3880769" cy="587015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5"/>
          <p:cNvSpPr txBox="1"/>
          <p:nvPr/>
        </p:nvSpPr>
        <p:spPr>
          <a:xfrm>
            <a:off x="4493652" y="2546004"/>
            <a:ext cx="7310452" cy="280532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Occipitotemporal cortex has flexible access to action representations across all three taxonomic levels, with a preference for the basic level model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in line with the view that (a) this region plays a key role in the representation of action categories at multiple levels of abstraction, and (b) that the basic level plays a key role in categorization.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5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cap="flat" cmpd="sng" w="12700">
            <a:solidFill>
              <a:srgbClr val="BF002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5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 txBox="1"/>
          <p:nvPr>
            <p:ph type="ctrTitle"/>
          </p:nvPr>
        </p:nvSpPr>
        <p:spPr>
          <a:xfrm>
            <a:off x="1146312" y="2534600"/>
            <a:ext cx="1036767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RSA: Zuza’s project</a:t>
            </a:r>
            <a:br>
              <a:rPr b="1" lang="en-US"/>
            </a:br>
            <a:br>
              <a:rPr b="1" lang="en-US"/>
            </a:br>
            <a:endParaRPr b="1" sz="4000"/>
          </a:p>
        </p:txBody>
      </p:sp>
      <p:cxnSp>
        <p:nvCxnSpPr>
          <p:cNvPr id="262" name="Google Shape;262;p16"/>
          <p:cNvCxnSpPr/>
          <p:nvPr/>
        </p:nvCxnSpPr>
        <p:spPr>
          <a:xfrm>
            <a:off x="1895475" y="3961984"/>
            <a:ext cx="8401050" cy="0"/>
          </a:xfrm>
          <a:prstGeom prst="straightConnector1">
            <a:avLst/>
          </a:prstGeom>
          <a:noFill/>
          <a:ln cap="flat" cmpd="sng" w="28575">
            <a:solidFill>
              <a:srgbClr val="BF002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3" name="Google Shape;26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323" y="243003"/>
            <a:ext cx="15144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82612" y="167360"/>
            <a:ext cx="1509065" cy="10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6"/>
          <p:cNvSpPr txBox="1"/>
          <p:nvPr/>
        </p:nvSpPr>
        <p:spPr>
          <a:xfrm>
            <a:off x="8726557" y="5536096"/>
            <a:ext cx="15565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Tonghe &amp; Zuza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cap="flat" cmpd="sng" w="12700">
            <a:solidFill>
              <a:srgbClr val="BF002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7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17"/>
          <p:cNvPicPr preferRelativeResize="0"/>
          <p:nvPr/>
        </p:nvPicPr>
        <p:blipFill rotWithShape="1">
          <a:blip r:embed="rId3">
            <a:alphaModFix/>
          </a:blip>
          <a:srcRect b="68116" l="0" r="0" t="0"/>
          <a:stretch/>
        </p:blipFill>
        <p:spPr>
          <a:xfrm>
            <a:off x="2286574" y="665921"/>
            <a:ext cx="7618852" cy="300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7"/>
          <p:cNvPicPr preferRelativeResize="0"/>
          <p:nvPr/>
        </p:nvPicPr>
        <p:blipFill rotWithShape="1">
          <a:blip r:embed="rId4">
            <a:alphaModFix/>
          </a:blip>
          <a:srcRect b="0" l="0" r="0" t="87101"/>
          <a:stretch/>
        </p:blipFill>
        <p:spPr>
          <a:xfrm>
            <a:off x="2277314" y="3992877"/>
            <a:ext cx="7624717" cy="121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7"/>
          <p:cNvSpPr txBox="1"/>
          <p:nvPr/>
        </p:nvSpPr>
        <p:spPr>
          <a:xfrm>
            <a:off x="6089672" y="3510373"/>
            <a:ext cx="41549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"/>
          <p:cNvSpPr txBox="1"/>
          <p:nvPr>
            <p:ph type="title"/>
          </p:nvPr>
        </p:nvSpPr>
        <p:spPr>
          <a:xfrm>
            <a:off x="1981200" y="201831"/>
            <a:ext cx="8229600" cy="698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/>
              <a:t>ROI structure (of cluster peaks from RSA) – Feature correlations</a:t>
            </a:r>
            <a:endParaRPr/>
          </a:p>
        </p:txBody>
      </p:sp>
      <p:sp>
        <p:nvSpPr>
          <p:cNvPr id="282" name="Google Shape;282;p18"/>
          <p:cNvSpPr txBox="1"/>
          <p:nvPr/>
        </p:nvSpPr>
        <p:spPr>
          <a:xfrm>
            <a:off x="2495681" y="1050949"/>
            <a:ext cx="29690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clust – standard RSA</a:t>
            </a:r>
            <a:endParaRPr/>
          </a:p>
        </p:txBody>
      </p:sp>
      <p:sp>
        <p:nvSpPr>
          <p:cNvPr id="283" name="Google Shape;283;p18"/>
          <p:cNvSpPr txBox="1"/>
          <p:nvPr/>
        </p:nvSpPr>
        <p:spPr>
          <a:xfrm>
            <a:off x="6787118" y="1006371"/>
            <a:ext cx="34236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clust – GLM-based RSA</a:t>
            </a:r>
            <a:endParaRPr/>
          </a:p>
        </p:txBody>
      </p:sp>
      <p:sp>
        <p:nvSpPr>
          <p:cNvPr id="284" name="Google Shape;284;p18"/>
          <p:cNvSpPr txBox="1"/>
          <p:nvPr/>
        </p:nvSpPr>
        <p:spPr>
          <a:xfrm>
            <a:off x="2495680" y="3854245"/>
            <a:ext cx="28407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clust – standard RSA</a:t>
            </a:r>
            <a:endParaRPr/>
          </a:p>
        </p:txBody>
      </p:sp>
      <p:sp>
        <p:nvSpPr>
          <p:cNvPr id="285" name="Google Shape;285;p18"/>
          <p:cNvSpPr txBox="1"/>
          <p:nvPr/>
        </p:nvSpPr>
        <p:spPr>
          <a:xfrm>
            <a:off x="6906810" y="3854245"/>
            <a:ext cx="30728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clust – GLM-based RSA</a:t>
            </a:r>
            <a:endParaRPr/>
          </a:p>
        </p:txBody>
      </p:sp>
      <p:pic>
        <p:nvPicPr>
          <p:cNvPr descr="Chart&#10;&#10;Description automatically generated" id="286" name="Google Shape;286;p18"/>
          <p:cNvPicPr preferRelativeResize="0"/>
          <p:nvPr/>
        </p:nvPicPr>
        <p:blipFill rotWithShape="1">
          <a:blip r:embed="rId3">
            <a:alphaModFix/>
          </a:blip>
          <a:srcRect b="0" l="10460" r="9439" t="0"/>
          <a:stretch/>
        </p:blipFill>
        <p:spPr>
          <a:xfrm>
            <a:off x="1619691" y="1513464"/>
            <a:ext cx="4482247" cy="1998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287" name="Google Shape;287;p18"/>
          <p:cNvPicPr preferRelativeResize="0"/>
          <p:nvPr/>
        </p:nvPicPr>
        <p:blipFill rotWithShape="1">
          <a:blip r:embed="rId4">
            <a:alphaModFix/>
          </a:blip>
          <a:srcRect b="0" l="8856" r="8754" t="0"/>
          <a:stretch/>
        </p:blipFill>
        <p:spPr>
          <a:xfrm>
            <a:off x="6058864" y="1505431"/>
            <a:ext cx="4609136" cy="199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288" name="Google Shape;288;p18"/>
          <p:cNvPicPr preferRelativeResize="0"/>
          <p:nvPr/>
        </p:nvPicPr>
        <p:blipFill rotWithShape="1">
          <a:blip r:embed="rId5">
            <a:alphaModFix/>
          </a:blip>
          <a:srcRect b="0" l="10670" r="9302" t="0"/>
          <a:stretch/>
        </p:blipFill>
        <p:spPr>
          <a:xfrm>
            <a:off x="6190948" y="4428000"/>
            <a:ext cx="4477052" cy="199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antenna, measuring stick&#10;&#10;Description automatically generated" id="289" name="Google Shape;289;p18"/>
          <p:cNvPicPr preferRelativeResize="0"/>
          <p:nvPr/>
        </p:nvPicPr>
        <p:blipFill rotWithShape="1">
          <a:blip r:embed="rId6">
            <a:alphaModFix/>
          </a:blip>
          <a:srcRect b="0" l="10807" r="9439" t="0"/>
          <a:stretch/>
        </p:blipFill>
        <p:spPr>
          <a:xfrm>
            <a:off x="1629940" y="4428000"/>
            <a:ext cx="4461746" cy="19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8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cap="flat" cmpd="sng" w="12700">
            <a:solidFill>
              <a:srgbClr val="BF002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8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/>
          <p:nvPr/>
        </p:nvSpPr>
        <p:spPr>
          <a:xfrm>
            <a:off x="1119500" y="1568044"/>
            <a:ext cx="9953000" cy="417453"/>
          </a:xfrm>
          <a:prstGeom prst="rect">
            <a:avLst/>
          </a:prstGeom>
          <a:solidFill>
            <a:srgbClr val="D8E2F3"/>
          </a:solidFill>
          <a:ln>
            <a:noFill/>
          </a:ln>
          <a:effectLst>
            <a:reflection blurRad="0" dir="0" dist="0" endA="300" endPos="35000" kx="0" rotWithShape="0" algn="bl" stA="52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9"/>
          <p:cNvSpPr txBox="1"/>
          <p:nvPr/>
        </p:nvSpPr>
        <p:spPr>
          <a:xfrm>
            <a:off x="1119500" y="1616164"/>
            <a:ext cx="93541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Winner-take-it-all with PCs</a:t>
            </a:r>
            <a:endParaRPr/>
          </a:p>
        </p:txBody>
      </p:sp>
      <p:sp>
        <p:nvSpPr>
          <p:cNvPr id="298" name="Google Shape;298;p19"/>
          <p:cNvSpPr txBox="1"/>
          <p:nvPr/>
        </p:nvSpPr>
        <p:spPr>
          <a:xfrm>
            <a:off x="1363858" y="6444863"/>
            <a:ext cx="52450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thr=0</a:t>
            </a:r>
            <a:endParaRPr/>
          </a:p>
        </p:txBody>
      </p:sp>
      <p:sp>
        <p:nvSpPr>
          <p:cNvPr id="299" name="Google Shape;299;p19"/>
          <p:cNvSpPr txBox="1"/>
          <p:nvPr/>
        </p:nvSpPr>
        <p:spPr>
          <a:xfrm>
            <a:off x="9529970" y="3248821"/>
            <a:ext cx="14507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movements</a:t>
            </a:r>
            <a:endParaRPr/>
          </a:p>
        </p:txBody>
      </p:sp>
      <p:sp>
        <p:nvSpPr>
          <p:cNvPr id="300" name="Google Shape;300;p19"/>
          <p:cNvSpPr txBox="1"/>
          <p:nvPr/>
        </p:nvSpPr>
        <p:spPr>
          <a:xfrm>
            <a:off x="9529970" y="3639036"/>
            <a:ext cx="9437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Upper limbs</a:t>
            </a:r>
            <a:endParaRPr/>
          </a:p>
        </p:txBody>
      </p:sp>
      <p:sp>
        <p:nvSpPr>
          <p:cNvPr id="301" name="Google Shape;301;p19"/>
          <p:cNvSpPr txBox="1"/>
          <p:nvPr/>
        </p:nvSpPr>
        <p:spPr>
          <a:xfrm>
            <a:off x="9529970" y="4034999"/>
            <a:ext cx="6702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</a:t>
            </a:r>
            <a:endParaRPr/>
          </a:p>
        </p:txBody>
      </p:sp>
      <p:sp>
        <p:nvSpPr>
          <p:cNvPr id="302" name="Google Shape;302;p19"/>
          <p:cNvSpPr txBox="1"/>
          <p:nvPr/>
        </p:nvSpPr>
        <p:spPr>
          <a:xfrm>
            <a:off x="9529970" y="4442564"/>
            <a:ext cx="6619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Posture</a:t>
            </a:r>
            <a:endParaRPr/>
          </a:p>
        </p:txBody>
      </p:sp>
      <p:sp>
        <p:nvSpPr>
          <p:cNvPr id="303" name="Google Shape;303;p19"/>
          <p:cNvSpPr txBox="1"/>
          <p:nvPr/>
        </p:nvSpPr>
        <p:spPr>
          <a:xfrm>
            <a:off x="9529971" y="4776171"/>
            <a:ext cx="141628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 with others</a:t>
            </a:r>
            <a:endParaRPr/>
          </a:p>
        </p:txBody>
      </p:sp>
      <p:sp>
        <p:nvSpPr>
          <p:cNvPr id="304" name="Google Shape;304;p19"/>
          <p:cNvSpPr txBox="1"/>
          <p:nvPr/>
        </p:nvSpPr>
        <p:spPr>
          <a:xfrm>
            <a:off x="9529970" y="5109778"/>
            <a:ext cx="14345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Object-directedness</a:t>
            </a:r>
            <a:endParaRPr/>
          </a:p>
        </p:txBody>
      </p:sp>
      <p:pic>
        <p:nvPicPr>
          <p:cNvPr descr="A picture containing toy&#10;&#10;Description automatically generated" id="305" name="Google Shape;305;p19"/>
          <p:cNvPicPr preferRelativeResize="0"/>
          <p:nvPr/>
        </p:nvPicPr>
        <p:blipFill rotWithShape="1">
          <a:blip r:embed="rId3">
            <a:alphaModFix/>
          </a:blip>
          <a:srcRect b="58520" l="39416" r="39267" t="35795"/>
          <a:stretch/>
        </p:blipFill>
        <p:spPr>
          <a:xfrm rot="5400000">
            <a:off x="8162733" y="4076131"/>
            <a:ext cx="2299707" cy="499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oy&#10;&#10;Description automatically generated" id="306" name="Google Shape;30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6410" y="2154492"/>
            <a:ext cx="5803700" cy="43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9"/>
          <p:cNvSpPr txBox="1"/>
          <p:nvPr>
            <p:ph type="title"/>
          </p:nvPr>
        </p:nvSpPr>
        <p:spPr>
          <a:xfrm>
            <a:off x="1158240" y="274638"/>
            <a:ext cx="987552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Principal Component Analysis</a:t>
            </a:r>
            <a:endParaRPr/>
          </a:p>
        </p:txBody>
      </p:sp>
      <p:sp>
        <p:nvSpPr>
          <p:cNvPr id="308" name="Google Shape;308;p19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cap="flat" cmpd="sng" w="12700">
            <a:solidFill>
              <a:srgbClr val="BF002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9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8" name="Google Shape;98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cap="flat" cmpd="sng" w="12700">
            <a:solidFill>
              <a:srgbClr val="BF002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swimming in water&#10;&#10;Description automatically generated with medium confidence" id="101" name="Google Shape;101;p2"/>
          <p:cNvPicPr preferRelativeResize="0"/>
          <p:nvPr/>
        </p:nvPicPr>
        <p:blipFill rotWithShape="1">
          <a:blip r:embed="rId3">
            <a:alphaModFix/>
          </a:blip>
          <a:srcRect b="0" l="2555" r="20893" t="0"/>
          <a:stretch/>
        </p:blipFill>
        <p:spPr>
          <a:xfrm>
            <a:off x="4158016" y="313111"/>
            <a:ext cx="4231386" cy="36896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2"/>
          <p:cNvGrpSpPr/>
          <p:nvPr/>
        </p:nvGrpSpPr>
        <p:grpSpPr>
          <a:xfrm>
            <a:off x="2165645" y="4392704"/>
            <a:ext cx="8216126" cy="2322048"/>
            <a:chOff x="1562210" y="143246"/>
            <a:chExt cx="8216126" cy="2322048"/>
          </a:xfrm>
        </p:grpSpPr>
        <p:sp>
          <p:nvSpPr>
            <p:cNvPr id="103" name="Google Shape;103;p2"/>
            <p:cNvSpPr/>
            <p:nvPr/>
          </p:nvSpPr>
          <p:spPr>
            <a:xfrm>
              <a:off x="2131987" y="143246"/>
              <a:ext cx="7076573" cy="55708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2148304" y="159563"/>
              <a:ext cx="7043939" cy="5244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Hierarchical Action organization</a:t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805804" y="700334"/>
              <a:ext cx="2864469" cy="33535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BA6124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1895767" y="1035691"/>
              <a:ext cx="1820072" cy="59318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1913141" y="1053065"/>
              <a:ext cx="1785324" cy="5584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b="1" lang="en-US" sz="1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Subordinate</a:t>
              </a:r>
              <a:r>
                <a:rPr lang="en-US" sz="1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760084" y="1628871"/>
              <a:ext cx="91440" cy="335357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D66E2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09" name="Google Shape;109;p2"/>
            <p:cNvSpPr/>
            <p:nvPr/>
          </p:nvSpPr>
          <p:spPr>
            <a:xfrm>
              <a:off x="1562210" y="1964229"/>
              <a:ext cx="2487186" cy="501065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1576886" y="1978905"/>
              <a:ext cx="2457834" cy="4717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b="1" lang="en-US" sz="1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To swim front crawl</a:t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624554" y="700334"/>
              <a:ext cx="91440" cy="335357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BA6124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12" name="Google Shape;112;p2"/>
            <p:cNvSpPr/>
            <p:nvPr/>
          </p:nvSpPr>
          <p:spPr>
            <a:xfrm>
              <a:off x="4760237" y="1035691"/>
              <a:ext cx="1820072" cy="59318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4777611" y="1053065"/>
              <a:ext cx="1785324" cy="5584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b="1" lang="en-US" sz="1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Basic </a:t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624554" y="1628871"/>
              <a:ext cx="91440" cy="335357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D66E2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15" name="Google Shape;115;p2"/>
            <p:cNvSpPr/>
            <p:nvPr/>
          </p:nvSpPr>
          <p:spPr>
            <a:xfrm>
              <a:off x="4426674" y="1964229"/>
              <a:ext cx="2487199" cy="498533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4441276" y="1978831"/>
              <a:ext cx="2457995" cy="469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b="1" lang="en-US" sz="1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To swim</a:t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670274" y="700334"/>
              <a:ext cx="2864469" cy="33535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BA6124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18" name="Google Shape;118;p2"/>
            <p:cNvSpPr/>
            <p:nvPr/>
          </p:nvSpPr>
          <p:spPr>
            <a:xfrm>
              <a:off x="7624707" y="1035691"/>
              <a:ext cx="1820072" cy="59282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7642070" y="1053054"/>
              <a:ext cx="1785346" cy="5581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b="1" lang="en-US" sz="1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Superordinate</a:t>
              </a:r>
              <a:r>
                <a:rPr lang="en-US" sz="1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8489023" y="1628519"/>
              <a:ext cx="91440" cy="335357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D66E2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21" name="Google Shape;121;p2"/>
            <p:cNvSpPr/>
            <p:nvPr/>
          </p:nvSpPr>
          <p:spPr>
            <a:xfrm>
              <a:off x="7291150" y="1963877"/>
              <a:ext cx="2487186" cy="498533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7305752" y="1978479"/>
              <a:ext cx="2457982" cy="469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b="1" lang="en-US" sz="1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Locomotion</a:t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2"/>
          <p:cNvSpPr/>
          <p:nvPr/>
        </p:nvSpPr>
        <p:spPr>
          <a:xfrm>
            <a:off x="851452" y="4327864"/>
            <a:ext cx="11340548" cy="253013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cap="flat" cmpd="sng" w="12700">
            <a:solidFill>
              <a:srgbClr val="BF002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0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"/>
          <p:cNvSpPr txBox="1"/>
          <p:nvPr>
            <p:ph type="ctrTitle"/>
          </p:nvPr>
        </p:nvSpPr>
        <p:spPr>
          <a:xfrm>
            <a:off x="1057560" y="2156913"/>
            <a:ext cx="1036767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 sz="6000"/>
              <a:t>Q &amp; A</a:t>
            </a:r>
            <a:br>
              <a:rPr b="1" lang="en-US" sz="6000"/>
            </a:br>
            <a:endParaRPr b="1" sz="4000"/>
          </a:p>
        </p:txBody>
      </p:sp>
      <p:cxnSp>
        <p:nvCxnSpPr>
          <p:cNvPr id="321" name="Google Shape;321;p21"/>
          <p:cNvCxnSpPr/>
          <p:nvPr/>
        </p:nvCxnSpPr>
        <p:spPr>
          <a:xfrm>
            <a:off x="1895475" y="3961984"/>
            <a:ext cx="8401050" cy="0"/>
          </a:xfrm>
          <a:prstGeom prst="straightConnector1">
            <a:avLst/>
          </a:prstGeom>
          <a:noFill/>
          <a:ln cap="flat" cmpd="sng" w="28575">
            <a:solidFill>
              <a:srgbClr val="BF002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2" name="Google Shape;32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323" y="243003"/>
            <a:ext cx="15144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82612" y="167360"/>
            <a:ext cx="1509065" cy="10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1"/>
          <p:cNvSpPr txBox="1"/>
          <p:nvPr/>
        </p:nvSpPr>
        <p:spPr>
          <a:xfrm>
            <a:off x="8726557" y="5536096"/>
            <a:ext cx="15565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Tonghe &amp; Zuza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cap="flat" cmpd="sng" w="12700">
            <a:solidFill>
              <a:srgbClr val="BF002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8093" y="1848678"/>
            <a:ext cx="7910004" cy="439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Hierarchies </a:t>
            </a:r>
            <a:endParaRPr/>
          </a:p>
        </p:txBody>
      </p:sp>
      <p:sp>
        <p:nvSpPr>
          <p:cNvPr id="132" name="Google Shape;132;p3"/>
          <p:cNvSpPr txBox="1"/>
          <p:nvPr/>
        </p:nvSpPr>
        <p:spPr>
          <a:xfrm>
            <a:off x="3631223" y="1574351"/>
            <a:ext cx="48782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--Action hierarchical organization--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cap="flat" cmpd="sng" w="12700">
            <a:solidFill>
              <a:srgbClr val="BF002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4467863" y="329184"/>
            <a:ext cx="6894576" cy="1783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Questions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Digital art of brain" id="139" name="Google Shape;139;p4"/>
          <p:cNvPicPr preferRelativeResize="0"/>
          <p:nvPr/>
        </p:nvPicPr>
        <p:blipFill rotWithShape="1">
          <a:blip r:embed="rId3">
            <a:alphaModFix/>
          </a:blip>
          <a:srcRect b="0" l="37726" r="29033" t="0"/>
          <a:stretch/>
        </p:blipFill>
        <p:spPr>
          <a:xfrm>
            <a:off x="20" y="1"/>
            <a:ext cx="4052522" cy="6858000"/>
          </a:xfrm>
          <a:custGeom>
            <a:rect b="b" l="l" r="r" t="t"/>
            <a:pathLst>
              <a:path extrusionOk="0" h="6858000" w="4052542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0" name="Google Shape;140;p4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 txBox="1"/>
          <p:nvPr>
            <p:ph idx="4" type="body"/>
          </p:nvPr>
        </p:nvSpPr>
        <p:spPr>
          <a:xfrm>
            <a:off x="4887096" y="2319528"/>
            <a:ext cx="6258697" cy="131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How is the hierarchical organization of observed actions represented in the human brain? –</a:t>
            </a:r>
            <a:r>
              <a:rPr lang="en-US" u="sng">
                <a:latin typeface="Arial"/>
                <a:ea typeface="Arial"/>
                <a:cs typeface="Arial"/>
                <a:sym typeface="Arial"/>
              </a:rPr>
              <a:t>fMRI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cap="flat" cmpd="sng" w="12700">
            <a:solidFill>
              <a:srgbClr val="BF002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fMRI Experiment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49" name="Google Shape;149;p5"/>
          <p:cNvPicPr preferRelativeResize="0"/>
          <p:nvPr/>
        </p:nvPicPr>
        <p:blipFill rotWithShape="1">
          <a:blip r:embed="rId3">
            <a:alphaModFix/>
          </a:blip>
          <a:srcRect b="0" l="0" r="0" t="3614"/>
          <a:stretch/>
        </p:blipFill>
        <p:spPr>
          <a:xfrm>
            <a:off x="3016274" y="1237893"/>
            <a:ext cx="6159452" cy="554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cap="flat" cmpd="sng" w="12700">
            <a:solidFill>
              <a:srgbClr val="BF002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fMRI Experiment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6"/>
          <p:cNvPicPr preferRelativeResize="0"/>
          <p:nvPr/>
        </p:nvPicPr>
        <p:blipFill rotWithShape="1">
          <a:blip r:embed="rId3">
            <a:alphaModFix/>
          </a:blip>
          <a:srcRect b="0" l="0" r="4505" t="0"/>
          <a:stretch/>
        </p:blipFill>
        <p:spPr>
          <a:xfrm>
            <a:off x="1665941" y="2125004"/>
            <a:ext cx="9286248" cy="396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 txBox="1"/>
          <p:nvPr/>
        </p:nvSpPr>
        <p:spPr>
          <a:xfrm>
            <a:off x="5313574" y="1306894"/>
            <a:ext cx="13244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--Design--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cap="flat" cmpd="sng" w="12700">
            <a:solidFill>
              <a:srgbClr val="BF002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RDM models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6" name="Google Shape;16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3">
            <a:alphaModFix/>
          </a:blip>
          <a:srcRect b="0" l="12703" r="12156" t="0"/>
          <a:stretch/>
        </p:blipFill>
        <p:spPr>
          <a:xfrm>
            <a:off x="1457905" y="4342342"/>
            <a:ext cx="2551090" cy="254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8"/>
          <p:cNvPicPr preferRelativeResize="0"/>
          <p:nvPr/>
        </p:nvPicPr>
        <p:blipFill rotWithShape="1">
          <a:blip r:embed="rId4">
            <a:alphaModFix/>
          </a:blip>
          <a:srcRect b="0" l="13232" r="10850" t="0"/>
          <a:stretch/>
        </p:blipFill>
        <p:spPr>
          <a:xfrm>
            <a:off x="8339617" y="4359935"/>
            <a:ext cx="2577483" cy="254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8"/>
          <p:cNvPicPr preferRelativeResize="0"/>
          <p:nvPr/>
        </p:nvPicPr>
        <p:blipFill rotWithShape="1">
          <a:blip r:embed="rId5">
            <a:alphaModFix/>
          </a:blip>
          <a:srcRect b="0" l="12579" r="11502" t="0"/>
          <a:stretch/>
        </p:blipFill>
        <p:spPr>
          <a:xfrm>
            <a:off x="4953246" y="4342343"/>
            <a:ext cx="2577483" cy="254631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 txBox="1"/>
          <p:nvPr/>
        </p:nvSpPr>
        <p:spPr>
          <a:xfrm>
            <a:off x="1649660" y="4175269"/>
            <a:ext cx="216758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Subordinate level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8"/>
          <p:cNvSpPr txBox="1"/>
          <p:nvPr/>
        </p:nvSpPr>
        <p:spPr>
          <a:xfrm>
            <a:off x="5535704" y="4171456"/>
            <a:ext cx="141256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level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"/>
          <p:cNvSpPr txBox="1"/>
          <p:nvPr/>
        </p:nvSpPr>
        <p:spPr>
          <a:xfrm>
            <a:off x="8430755" y="4171456"/>
            <a:ext cx="23952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Superordinate level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8"/>
          <p:cNvPicPr preferRelativeResize="0"/>
          <p:nvPr/>
        </p:nvPicPr>
        <p:blipFill rotWithShape="1">
          <a:blip r:embed="rId6">
            <a:alphaModFix/>
          </a:blip>
          <a:srcRect b="0" l="0" r="0" t="20328"/>
          <a:stretch/>
        </p:blipFill>
        <p:spPr>
          <a:xfrm>
            <a:off x="5650731" y="1790406"/>
            <a:ext cx="4120760" cy="178485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 txBox="1"/>
          <p:nvPr/>
        </p:nvSpPr>
        <p:spPr>
          <a:xfrm>
            <a:off x="2565683" y="2482790"/>
            <a:ext cx="24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control model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7069750" y="1248827"/>
            <a:ext cx="12827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Resnet50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cap="flat" cmpd="sng" w="12700">
            <a:solidFill>
              <a:srgbClr val="BF002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RSA analysis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83" name="Google Shape;18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6198" y="1760141"/>
            <a:ext cx="4439802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482329"/>
            <a:ext cx="510540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7"/>
          <p:cNvSpPr txBox="1"/>
          <p:nvPr/>
        </p:nvSpPr>
        <p:spPr>
          <a:xfrm>
            <a:off x="9500237" y="6492875"/>
            <a:ext cx="25474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(Kriegeskorte et al., 2008)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"/>
          <p:cNvSpPr/>
          <p:nvPr/>
        </p:nvSpPr>
        <p:spPr>
          <a:xfrm>
            <a:off x="6096000" y="0"/>
            <a:ext cx="6096000" cy="121920"/>
          </a:xfrm>
          <a:prstGeom prst="rect">
            <a:avLst/>
          </a:prstGeom>
          <a:solidFill>
            <a:srgbClr val="BF002A"/>
          </a:solidFill>
          <a:ln cap="flat" cmpd="sng" w="12700">
            <a:solidFill>
              <a:srgbClr val="BF002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0" y="0"/>
            <a:ext cx="6096000" cy="121920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905" y="1048424"/>
            <a:ext cx="11194742" cy="569860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ROI-based RSA Results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3453414" y="1802167"/>
            <a:ext cx="1393794" cy="4690708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2023-01-10T19:24:40Z</dcterms:created>
  <dc:creator>Tonghe Zhuang</dc:creator>
</cp:coreProperties>
</file>